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4" r:id="rId3"/>
    <p:sldId id="262" r:id="rId4"/>
    <p:sldId id="257" r:id="rId5"/>
    <p:sldId id="261" r:id="rId6"/>
    <p:sldId id="25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D3"/>
    <a:srgbClr val="FEF3E2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80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F0C3-5942-7C8E-259F-3D18C3ED8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3A67D-E76A-0DC5-B6CF-26BFE12C8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6C6E6-B8E6-80AC-00F3-314DE1FB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F9C87-6965-B493-EADA-EF2533687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9023A-9B48-2CA4-1387-2F942974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9A86-63E2-040B-C69C-E53EC42E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E9F12-DA95-9F78-71D8-1DE56B829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E9387-8268-607D-04B3-052683E0F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7ACDD-584B-9F96-52E6-1F4E260A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E203-51EB-138D-F6E3-7CF0CF7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6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B5C2E-43F2-1F91-0112-9E71F8529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ACC64-67E5-9016-5AA0-C5DC9354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84E1A-1354-0A6A-E90B-6FDEB9C7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27E6-4170-A053-42D5-6F0C42D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4890E-7B23-4627-DAA8-A93F1342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4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057F-94F6-B70F-687A-67FEFE1F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968C5-5DE1-FFDC-9907-EE2467851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0BCED-FB78-49C4-096B-0042151B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FA3B3-3EED-B8B9-60EF-C0657516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FF4D-0C5F-7D1C-950E-33C1BAB0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03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85EB-C52E-548E-B748-73057B86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4A007-DC61-CFB4-A203-068734F9D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D976-E152-B03D-8BF6-A524800C7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A2F02-6DE5-D163-F794-E5230549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C4938-7F58-39E6-9425-2F738922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17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DCB6-FFE7-7F2C-2CC8-6536D9C8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067D-016D-0063-BB69-EFC94C54A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65A1-E198-7F75-6A43-C27D5F7EA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1C10B-C438-280E-DBCB-B487125D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4542E-35BF-9686-0B79-2226A52A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13F46-8F2A-0F2A-DBC1-CAABEB0A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0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8C07-7E65-75D2-B9C1-120A08CE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479F-98C9-1949-4DDA-C421C967D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9A1B-3371-0BB4-813E-787A11292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31C6F-5F10-8BEC-593D-B8C3669CB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8174F-BA7F-95F0-F979-070784405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33412-173D-025A-F04D-3705CF8BD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54E77-427C-B858-A4E2-C35475051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B51A1-7565-D2BA-A1BD-F09A840B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06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826A-A5FD-91EE-EF1E-86BFC94AD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A3F59-6240-53FF-2244-EF54C757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7EB21-A484-F741-C275-40D27570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95CC4-1C14-A592-30EB-0EF29A12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0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C84E6-C90F-7883-CEBC-09EFB70F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7F59-D2C0-F77B-7E93-65EF5078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2F323-9509-5369-6FD9-F8DC7EE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31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C8B5-EAA0-9752-6935-0C92BCBF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6F34-6EFD-9AF2-7FA5-F813D22F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0AD0A-9E52-3527-4432-665C32481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E3F62-197B-A3B3-4135-BF83D62B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91217-0029-E6DD-D822-227740C02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9C1BD-59CB-BDF0-F7C3-5CDF91A3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91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C651-916C-138D-BB5D-C3958771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B23B34-37A7-C85B-6958-936FFC07E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6D8E6-7CA8-D748-7032-49393562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858B9-7438-68AF-5A45-0A6F863C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A45B7-DE81-51B3-88BD-B15889D5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2777F-BE45-91D0-1F59-77A7A06D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1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759B6-FC1A-18FB-AD2F-2B2D79B3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F0322-F13F-DE13-E2D9-E5B7F9B40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B9E4D-BE32-0004-E0F6-B9FC3234A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1375-56ED-437A-835F-08FC44D2D070}" type="datetimeFigureOut">
              <a:rPr lang="zh-CN" altLang="en-US" smtClean="0"/>
              <a:t>2024/2/11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99098-06F1-8676-3F72-A35033378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30DF0-6084-D39D-99D0-99A126CBC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1992C-85C3-411C-A533-52385CE908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043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NULL" TargetMode="Externa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4" Type="http://schemas.microsoft.com/office/2007/relationships/media" Target="../media/media3.mkv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C0F4-279F-56EF-1539-09C29E649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17144"/>
            <a:ext cx="9144000" cy="969963"/>
          </a:xfrm>
        </p:spPr>
        <p:txBody>
          <a:bodyPr>
            <a:noAutofit/>
          </a:bodyPr>
          <a:lstStyle/>
          <a:p>
            <a:r>
              <a:rPr lang="en-US" altLang="zh-CN" sz="4400" b="1" dirty="0" err="1">
                <a:solidFill>
                  <a:srgbClr val="C00000"/>
                </a:solidFill>
              </a:rPr>
              <a:t>Nouvel</a:t>
            </a:r>
            <a:r>
              <a:rPr lang="en-US" altLang="zh-CN" sz="4400" b="1" dirty="0">
                <a:solidFill>
                  <a:srgbClr val="C00000"/>
                </a:solidFill>
              </a:rPr>
              <a:t> An </a:t>
            </a:r>
            <a:r>
              <a:rPr lang="en-US" altLang="zh-CN" sz="4400" dirty="0"/>
              <a:t>Chinois</a:t>
            </a:r>
            <a:r>
              <a:rPr lang="en-GB" altLang="zh-CN" sz="4400" dirty="0"/>
              <a:t> (</a:t>
            </a:r>
            <a:r>
              <a:rPr lang="en-US" altLang="zh-CN" sz="4400" dirty="0"/>
              <a:t>Fête du </a:t>
            </a:r>
            <a:r>
              <a:rPr lang="en-US" altLang="zh-CN" sz="4400" dirty="0" err="1">
                <a:solidFill>
                  <a:srgbClr val="C00000"/>
                </a:solidFill>
              </a:rPr>
              <a:t>Printemp</a:t>
            </a:r>
            <a:r>
              <a:rPr lang="en-US" altLang="zh-CN" sz="4400" dirty="0"/>
              <a:t> </a:t>
            </a:r>
            <a:r>
              <a:rPr lang="en-GB" altLang="zh-CN" sz="4400" dirty="0"/>
              <a:t>)</a:t>
            </a:r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97A65-E1CE-4977-F631-D0E5EDB5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16280"/>
            <a:ext cx="9144000" cy="472440"/>
          </a:xfrm>
        </p:spPr>
        <p:txBody>
          <a:bodyPr>
            <a:normAutofit/>
          </a:bodyPr>
          <a:lstStyle/>
          <a:p>
            <a:r>
              <a:rPr lang="en-GB" altLang="zh-CN" sz="1800" dirty="0"/>
              <a:t>- </a:t>
            </a:r>
            <a:r>
              <a:rPr lang="en-GB" altLang="zh-CN" sz="1800" dirty="0" err="1"/>
              <a:t>Nouvel</a:t>
            </a:r>
            <a:r>
              <a:rPr lang="en-GB" altLang="zh-CN" sz="1800" dirty="0"/>
              <a:t> an au </a:t>
            </a:r>
            <a:r>
              <a:rPr lang="en-GB" altLang="zh-CN" sz="1800" dirty="0" err="1"/>
              <a:t>calendrier</a:t>
            </a:r>
            <a:r>
              <a:rPr lang="en-GB" altLang="zh-CN" sz="1800" dirty="0"/>
              <a:t> </a:t>
            </a:r>
            <a:r>
              <a:rPr lang="en-GB" altLang="zh-CN" sz="1800" dirty="0" err="1"/>
              <a:t>lunaire</a:t>
            </a:r>
            <a:r>
              <a:rPr lang="en-GB" altLang="zh-CN" sz="1800" dirty="0"/>
              <a:t> de la Chine</a:t>
            </a:r>
            <a:endParaRPr lang="zh-CN" altLang="en-US" sz="1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20CD308-FBD2-2735-B92A-47489A8BC358}"/>
              </a:ext>
            </a:extLst>
          </p:cNvPr>
          <p:cNvSpPr txBox="1">
            <a:spLocks/>
          </p:cNvSpPr>
          <p:nvPr/>
        </p:nvSpPr>
        <p:spPr>
          <a:xfrm>
            <a:off x="1524000" y="1188720"/>
            <a:ext cx="9144000" cy="47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≈Noël</a:t>
            </a:r>
            <a:endParaRPr lang="zh-CN" alt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B7233D0-F4A2-09F3-6D47-5F829C281061}"/>
              </a:ext>
            </a:extLst>
          </p:cNvPr>
          <p:cNvSpPr txBox="1">
            <a:spLocks/>
          </p:cNvSpPr>
          <p:nvPr/>
        </p:nvSpPr>
        <p:spPr>
          <a:xfrm>
            <a:off x="1414515" y="2836862"/>
            <a:ext cx="3423920" cy="2192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zh-CN" sz="1800" dirty="0"/>
              <a:t>Réunion</a:t>
            </a:r>
          </a:p>
          <a:p>
            <a:pPr algn="l"/>
            <a:r>
              <a:rPr lang="en-US" altLang="zh-CN" sz="1800" dirty="0" err="1"/>
              <a:t>Bonneur</a:t>
            </a:r>
            <a:endParaRPr lang="en-US" altLang="zh-CN" sz="1800" dirty="0"/>
          </a:p>
          <a:p>
            <a:pPr algn="l"/>
            <a:r>
              <a:rPr lang="en-US" altLang="zh-CN" sz="1800" dirty="0"/>
              <a:t>Chaleur</a:t>
            </a:r>
          </a:p>
          <a:p>
            <a:pPr algn="l"/>
            <a:r>
              <a:rPr lang="en-US" altLang="zh-CN" sz="1800" dirty="0" err="1"/>
              <a:t>Arrêt</a:t>
            </a:r>
            <a:r>
              <a:rPr lang="en-US" altLang="zh-CN" sz="1800" dirty="0"/>
              <a:t> &amp; </a:t>
            </a:r>
            <a:r>
              <a:rPr lang="en-US" altLang="zh-CN" sz="1800" dirty="0" err="1"/>
              <a:t>redémarrage</a:t>
            </a:r>
            <a:endParaRPr lang="en-US" altLang="zh-CN" sz="1800" dirty="0"/>
          </a:p>
          <a:p>
            <a:pPr algn="l"/>
            <a:r>
              <a:rPr lang="en-US" altLang="zh-CN" sz="1800" dirty="0"/>
              <a:t>…</a:t>
            </a:r>
          </a:p>
          <a:p>
            <a:pPr algn="l"/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endParaRPr lang="en-GB" altLang="zh-CN" sz="18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7450051-C8A5-8360-58A7-2B495BEF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43" y="2109602"/>
            <a:ext cx="5451017" cy="337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0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27F939-0EF4-84E1-B380-D12A6C44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401" y="1680666"/>
            <a:ext cx="3195714" cy="3632133"/>
          </a:xfrm>
          <a:prstGeom prst="rect">
            <a:avLst/>
          </a:prstGeom>
        </p:spPr>
      </p:pic>
      <p:pic>
        <p:nvPicPr>
          <p:cNvPr id="7170" name="Picture 2" descr="人人都在抢，红包封面成了品牌新春营销的流量密码| CBNData">
            <a:extLst>
              <a:ext uri="{FF2B5EF4-FFF2-40B4-BE49-F238E27FC236}">
                <a16:creationId xmlns:a16="http://schemas.microsoft.com/office/drawing/2014/main" id="{30E79B80-6157-998F-98C8-A0CCE8609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538064"/>
            <a:ext cx="3482077" cy="19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E84FB-E1F8-65AF-53CF-F0E5D4BEF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26" y="3783976"/>
            <a:ext cx="3479151" cy="2420445"/>
          </a:xfrm>
          <a:prstGeom prst="rect">
            <a:avLst/>
          </a:prstGeom>
        </p:spPr>
      </p:pic>
      <p:sp>
        <p:nvSpPr>
          <p:cNvPr id="2" name="Subtitle 16">
            <a:extLst>
              <a:ext uri="{FF2B5EF4-FFF2-40B4-BE49-F238E27FC236}">
                <a16:creationId xmlns:a16="http://schemas.microsoft.com/office/drawing/2014/main" id="{AB52822E-648C-D3C9-2712-E5D796267497}"/>
              </a:ext>
            </a:extLst>
          </p:cNvPr>
          <p:cNvSpPr txBox="1">
            <a:spLocks/>
          </p:cNvSpPr>
          <p:nvPr/>
        </p:nvSpPr>
        <p:spPr>
          <a:xfrm>
            <a:off x="4435395" y="144849"/>
            <a:ext cx="3276600" cy="438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 err="1"/>
              <a:t>Enveloppe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rouge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346680-84CC-DEBD-1A1A-9D67A105749A}"/>
              </a:ext>
            </a:extLst>
          </p:cNvPr>
          <p:cNvGrpSpPr/>
          <p:nvPr/>
        </p:nvGrpSpPr>
        <p:grpSpPr>
          <a:xfrm>
            <a:off x="4485377" y="2125918"/>
            <a:ext cx="3328218" cy="2950187"/>
            <a:chOff x="4324510" y="2091713"/>
            <a:chExt cx="3328218" cy="29501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9986C4-EDB2-747A-36E8-43161200C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833"/>
            <a:stretch/>
          </p:blipFill>
          <p:spPr>
            <a:xfrm>
              <a:off x="4324510" y="2091713"/>
              <a:ext cx="3276600" cy="295018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7B6AF0-4A74-9D6A-E052-AA348B2033C0}"/>
                </a:ext>
              </a:extLst>
            </p:cNvPr>
            <p:cNvSpPr/>
            <p:nvPr/>
          </p:nvSpPr>
          <p:spPr>
            <a:xfrm>
              <a:off x="4324510" y="2242160"/>
              <a:ext cx="806290" cy="351438"/>
            </a:xfrm>
            <a:prstGeom prst="rect">
              <a:avLst/>
            </a:prstGeom>
            <a:solidFill>
              <a:srgbClr val="FEF3E2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Sud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2F878E-40D2-194C-60D6-4754A2BED20E}"/>
                </a:ext>
              </a:extLst>
            </p:cNvPr>
            <p:cNvSpPr/>
            <p:nvPr/>
          </p:nvSpPr>
          <p:spPr>
            <a:xfrm>
              <a:off x="6064410" y="2242160"/>
              <a:ext cx="806290" cy="351438"/>
            </a:xfrm>
            <a:prstGeom prst="rect">
              <a:avLst/>
            </a:prstGeom>
            <a:solidFill>
              <a:srgbClr val="FEF3E2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Nord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0CBB17-E430-52A2-419C-0494D25EE619}"/>
                </a:ext>
              </a:extLst>
            </p:cNvPr>
            <p:cNvSpPr/>
            <p:nvPr/>
          </p:nvSpPr>
          <p:spPr>
            <a:xfrm>
              <a:off x="4348771" y="2786379"/>
              <a:ext cx="1564057" cy="35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</a:rPr>
                <a:t>Taille S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FDA8CB-9D74-D87B-BE71-AABCDC1AF8DE}"/>
                </a:ext>
              </a:extLst>
            </p:cNvPr>
            <p:cNvSpPr/>
            <p:nvPr/>
          </p:nvSpPr>
          <p:spPr>
            <a:xfrm>
              <a:off x="6088671" y="2786379"/>
              <a:ext cx="1564057" cy="35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b="1" dirty="0">
                  <a:solidFill>
                    <a:schemeClr val="tx1"/>
                  </a:solidFill>
                </a:rPr>
                <a:t>Taille XXL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EB0B6-7129-9582-3FAA-FA70325937CE}"/>
              </a:ext>
            </a:extLst>
          </p:cNvPr>
          <p:cNvSpPr/>
          <p:nvPr/>
        </p:nvSpPr>
        <p:spPr>
          <a:xfrm>
            <a:off x="9484252" y="2703593"/>
            <a:ext cx="409048" cy="434224"/>
          </a:xfrm>
          <a:prstGeom prst="rect">
            <a:avLst/>
          </a:prstGeom>
          <a:solidFill>
            <a:srgbClr val="FBF2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7E4972-4147-D5EE-4724-2BC5F6B21CFC}"/>
              </a:ext>
            </a:extLst>
          </p:cNvPr>
          <p:cNvSpPr/>
          <p:nvPr/>
        </p:nvSpPr>
        <p:spPr>
          <a:xfrm>
            <a:off x="8154168" y="1717225"/>
            <a:ext cx="685032" cy="259742"/>
          </a:xfrm>
          <a:prstGeom prst="rect">
            <a:avLst/>
          </a:prstGeom>
          <a:solidFill>
            <a:srgbClr val="FBF2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b="1" dirty="0" err="1">
                <a:solidFill>
                  <a:schemeClr val="tx1"/>
                </a:solidFill>
              </a:rPr>
              <a:t>Beikin</a:t>
            </a:r>
            <a:r>
              <a:rPr lang="en-GB" altLang="zh-CN" sz="1200" b="1" dirty="0">
                <a:solidFill>
                  <a:schemeClr val="tx1"/>
                </a:solidFill>
              </a:rPr>
              <a:t>: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213C3-AF21-AE8E-D081-7135BBEB83B8}"/>
              </a:ext>
            </a:extLst>
          </p:cNvPr>
          <p:cNvSpPr/>
          <p:nvPr/>
        </p:nvSpPr>
        <p:spPr>
          <a:xfrm>
            <a:off x="9366039" y="1928155"/>
            <a:ext cx="1092184" cy="259742"/>
          </a:xfrm>
          <a:prstGeom prst="rect">
            <a:avLst/>
          </a:prstGeom>
          <a:solidFill>
            <a:srgbClr val="FBF2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b="1" dirty="0">
                <a:solidFill>
                  <a:schemeClr val="tx1"/>
                </a:solidFill>
              </a:rPr>
              <a:t>Shanghai: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33EC74-B780-ED52-F147-3B82E564E4BC}"/>
              </a:ext>
            </a:extLst>
          </p:cNvPr>
          <p:cNvSpPr/>
          <p:nvPr/>
        </p:nvSpPr>
        <p:spPr>
          <a:xfrm>
            <a:off x="9207502" y="2129525"/>
            <a:ext cx="1221090" cy="259742"/>
          </a:xfrm>
          <a:prstGeom prst="rect">
            <a:avLst/>
          </a:prstGeom>
          <a:solidFill>
            <a:srgbClr val="FBF2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b="1" dirty="0">
                <a:solidFill>
                  <a:srgbClr val="C00000"/>
                </a:solidFill>
              </a:rPr>
              <a:t>Guangdong: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C302F-7F77-0B7A-1E55-5FAA2AE6364D}"/>
              </a:ext>
            </a:extLst>
          </p:cNvPr>
          <p:cNvSpPr/>
          <p:nvPr/>
        </p:nvSpPr>
        <p:spPr>
          <a:xfrm>
            <a:off x="9889066" y="4742922"/>
            <a:ext cx="452967" cy="259742"/>
          </a:xfrm>
          <a:prstGeom prst="rect">
            <a:avLst/>
          </a:prstGeom>
          <a:solidFill>
            <a:srgbClr val="FBF2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b="1" dirty="0">
                <a:solidFill>
                  <a:schemeClr val="tx1"/>
                </a:solidFill>
              </a:rPr>
              <a:t>HK: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F8E82E-367B-A0A0-8850-A8EFDF665AC8}"/>
              </a:ext>
            </a:extLst>
          </p:cNvPr>
          <p:cNvSpPr/>
          <p:nvPr/>
        </p:nvSpPr>
        <p:spPr>
          <a:xfrm>
            <a:off x="8747903" y="1178375"/>
            <a:ext cx="1881745" cy="401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b="1" dirty="0">
                <a:solidFill>
                  <a:schemeClr val="tx1"/>
                </a:solidFill>
              </a:rPr>
              <a:t>1€ </a:t>
            </a:r>
            <a:r>
              <a:rPr lang="en-GB" altLang="zh-CN" sz="1200" dirty="0">
                <a:solidFill>
                  <a:schemeClr val="tx1"/>
                </a:solidFill>
              </a:rPr>
              <a:t>≈ </a:t>
            </a:r>
            <a:r>
              <a:rPr lang="en-GB" altLang="zh-CN" sz="1200" b="1" dirty="0">
                <a:solidFill>
                  <a:schemeClr val="tx1"/>
                </a:solidFill>
              </a:rPr>
              <a:t>7,8 </a:t>
            </a:r>
            <a:r>
              <a:rPr lang="zh-CN" altLang="en-US" sz="1200" b="1" dirty="0">
                <a:solidFill>
                  <a:schemeClr val="tx1"/>
                </a:solidFill>
              </a:rPr>
              <a:t>元 </a:t>
            </a:r>
            <a:r>
              <a:rPr lang="en-GB" altLang="zh-CN" sz="1200" dirty="0">
                <a:solidFill>
                  <a:schemeClr val="tx1"/>
                </a:solidFill>
              </a:rPr>
              <a:t>≈ </a:t>
            </a:r>
            <a:r>
              <a:rPr lang="en-GB" altLang="zh-CN" sz="1200" b="1" dirty="0">
                <a:solidFill>
                  <a:schemeClr val="tx1"/>
                </a:solidFill>
              </a:rPr>
              <a:t>8,4</a:t>
            </a:r>
            <a:r>
              <a:rPr lang="zh-CN" altLang="en-US" sz="1200" b="1" dirty="0">
                <a:solidFill>
                  <a:schemeClr val="tx1"/>
                </a:solidFill>
              </a:rPr>
              <a:t> </a:t>
            </a:r>
            <a:r>
              <a:rPr lang="en-US" altLang="zh-CN" sz="1200" b="1" dirty="0">
                <a:solidFill>
                  <a:schemeClr val="tx1"/>
                </a:solidFill>
              </a:rPr>
              <a:t>HKD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0F465E-4AB9-5B9A-8128-D115F93F1573}"/>
              </a:ext>
            </a:extLst>
          </p:cNvPr>
          <p:cNvSpPr txBox="1"/>
          <p:nvPr/>
        </p:nvSpPr>
        <p:spPr>
          <a:xfrm>
            <a:off x="10854647" y="2074730"/>
            <a:ext cx="35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🤣</a:t>
            </a:r>
          </a:p>
        </p:txBody>
      </p:sp>
    </p:spTree>
    <p:extLst>
      <p:ext uri="{BB962C8B-B14F-4D97-AF65-F5344CB8AC3E}">
        <p14:creationId xmlns:p14="http://schemas.microsoft.com/office/powerpoint/2010/main" val="232209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D1164A-FE7C-98C8-58E3-C1CF9475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21" y="351299"/>
            <a:ext cx="2902935" cy="356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BE52E-399E-707D-77CB-571FE9D0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1" y="2895601"/>
            <a:ext cx="2477835" cy="3894665"/>
          </a:xfrm>
          <a:prstGeom prst="rect">
            <a:avLst/>
          </a:prstGeom>
        </p:spPr>
      </p:pic>
      <p:sp>
        <p:nvSpPr>
          <p:cNvPr id="8" name="Subtitle 16">
            <a:extLst>
              <a:ext uri="{FF2B5EF4-FFF2-40B4-BE49-F238E27FC236}">
                <a16:creationId xmlns:a16="http://schemas.microsoft.com/office/drawing/2014/main" id="{0B87F9DD-A8FE-A48A-4B5A-A8FF7E57AB75}"/>
              </a:ext>
            </a:extLst>
          </p:cNvPr>
          <p:cNvSpPr txBox="1">
            <a:spLocks/>
          </p:cNvSpPr>
          <p:nvPr/>
        </p:nvSpPr>
        <p:spPr>
          <a:xfrm>
            <a:off x="4258733" y="212582"/>
            <a:ext cx="4177162" cy="438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3200" dirty="0">
              <a:solidFill>
                <a:srgbClr val="C00000"/>
              </a:solidFill>
            </a:endParaRPr>
          </a:p>
        </p:txBody>
      </p:sp>
      <p:sp>
        <p:nvSpPr>
          <p:cNvPr id="13" name="Subtitle 16">
            <a:extLst>
              <a:ext uri="{FF2B5EF4-FFF2-40B4-BE49-F238E27FC236}">
                <a16:creationId xmlns:a16="http://schemas.microsoft.com/office/drawing/2014/main" id="{D54BDEFA-E038-508B-59A7-A442D8FF920D}"/>
              </a:ext>
            </a:extLst>
          </p:cNvPr>
          <p:cNvSpPr txBox="1">
            <a:spLocks/>
          </p:cNvSpPr>
          <p:nvPr/>
        </p:nvSpPr>
        <p:spPr>
          <a:xfrm>
            <a:off x="5015157" y="89814"/>
            <a:ext cx="2664314" cy="438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/>
              <a:t>Des </a:t>
            </a:r>
            <a:r>
              <a:rPr lang="en-US" altLang="zh-CN" sz="3200" dirty="0">
                <a:solidFill>
                  <a:srgbClr val="C00000"/>
                </a:solidFill>
              </a:rPr>
              <a:t>traditions</a:t>
            </a:r>
            <a:endParaRPr lang="en-US" altLang="zh-CN" sz="4400" dirty="0">
              <a:solidFill>
                <a:srgbClr val="C00000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5FE745B-D571-1B26-14F5-3A27243B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722" y="1735667"/>
            <a:ext cx="2603331" cy="368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年廿八，洗邋遢| 南粤家政小姐姐教你这样收纳衣物_南方网">
            <a:extLst>
              <a:ext uri="{FF2B5EF4-FFF2-40B4-BE49-F238E27FC236}">
                <a16:creationId xmlns:a16="http://schemas.microsoft.com/office/drawing/2014/main" id="{CD90AABA-AEC2-EDA5-74F4-80FB5235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668" y="1816101"/>
            <a:ext cx="1980247" cy="35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16">
            <a:extLst>
              <a:ext uri="{FF2B5EF4-FFF2-40B4-BE49-F238E27FC236}">
                <a16:creationId xmlns:a16="http://schemas.microsoft.com/office/drawing/2014/main" id="{0747953F-124F-1EF0-9AD9-AFFDC82BA0E3}"/>
              </a:ext>
            </a:extLst>
          </p:cNvPr>
          <p:cNvSpPr txBox="1">
            <a:spLocks/>
          </p:cNvSpPr>
          <p:nvPr/>
        </p:nvSpPr>
        <p:spPr>
          <a:xfrm>
            <a:off x="3053625" y="3984632"/>
            <a:ext cx="1827755" cy="438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 err="1">
                <a:solidFill>
                  <a:srgbClr val="C00000"/>
                </a:solidFill>
              </a:rPr>
              <a:t>Distiques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BC24CD40-8967-C4A8-9DBE-938DC8C000A3}"/>
              </a:ext>
            </a:extLst>
          </p:cNvPr>
          <p:cNvSpPr txBox="1">
            <a:spLocks/>
          </p:cNvSpPr>
          <p:nvPr/>
        </p:nvSpPr>
        <p:spPr>
          <a:xfrm>
            <a:off x="9036639" y="5375621"/>
            <a:ext cx="2224304" cy="438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/>
              <a:t>Grand </a:t>
            </a:r>
            <a:r>
              <a:rPr lang="en-US" altLang="zh-CN" sz="2000" b="1" dirty="0" err="1">
                <a:solidFill>
                  <a:srgbClr val="C00000"/>
                </a:solidFill>
              </a:rPr>
              <a:t>nettoyage</a:t>
            </a:r>
            <a:r>
              <a:rPr lang="en-US" altLang="zh-CN" sz="2000" b="1" dirty="0">
                <a:solidFill>
                  <a:srgbClr val="C00000"/>
                </a:solidFill>
              </a:rPr>
              <a:t> </a:t>
            </a:r>
            <a:r>
              <a:rPr lang="en-GB" altLang="zh-CN" sz="2000" dirty="0"/>
              <a:t>(J-3)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18" name="Subtitle 16">
            <a:extLst>
              <a:ext uri="{FF2B5EF4-FFF2-40B4-BE49-F238E27FC236}">
                <a16:creationId xmlns:a16="http://schemas.microsoft.com/office/drawing/2014/main" id="{9306C712-74DF-4160-C494-BBCD8977E8E5}"/>
              </a:ext>
            </a:extLst>
          </p:cNvPr>
          <p:cNvSpPr txBox="1">
            <a:spLocks/>
          </p:cNvSpPr>
          <p:nvPr/>
        </p:nvSpPr>
        <p:spPr>
          <a:xfrm>
            <a:off x="6019235" y="1102360"/>
            <a:ext cx="2224304" cy="438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/>
              <a:t>Papiers </a:t>
            </a:r>
            <a:r>
              <a:rPr lang="en-US" altLang="zh-CN" sz="2000" dirty="0" err="1"/>
              <a:t>découpés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rouges</a:t>
            </a:r>
          </a:p>
        </p:txBody>
      </p:sp>
    </p:spTree>
    <p:extLst>
      <p:ext uri="{BB962C8B-B14F-4D97-AF65-F5344CB8AC3E}">
        <p14:creationId xmlns:p14="http://schemas.microsoft.com/office/powerpoint/2010/main" val="181116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1231EC-95D2-183D-5FC4-6E5DC2C0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33" y="1249213"/>
            <a:ext cx="3049488" cy="433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DC3550F-BFA1-B727-A721-E7C2CF74B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954" y="1482171"/>
            <a:ext cx="3577330" cy="238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2F8E08-22AC-9D95-8338-C55D00FF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30" y="4346409"/>
            <a:ext cx="3391364" cy="226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F92D6C2-BD7F-14E1-31CB-90B7BF735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5" y="3415954"/>
            <a:ext cx="4081315" cy="306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广州有种年味叫“逛花街”丨回乡记系列3 - 21财经">
            <a:extLst>
              <a:ext uri="{FF2B5EF4-FFF2-40B4-BE49-F238E27FC236}">
                <a16:creationId xmlns:a16="http://schemas.microsoft.com/office/drawing/2014/main" id="{DDE23784-EEDF-740F-6CBB-7081A55DC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8" y="691374"/>
            <a:ext cx="3698974" cy="24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16">
            <a:extLst>
              <a:ext uri="{FF2B5EF4-FFF2-40B4-BE49-F238E27FC236}">
                <a16:creationId xmlns:a16="http://schemas.microsoft.com/office/drawing/2014/main" id="{6ED8A14A-5566-6DE4-7EC8-602C9C5A18A8}"/>
              </a:ext>
            </a:extLst>
          </p:cNvPr>
          <p:cNvSpPr txBox="1">
            <a:spLocks/>
          </p:cNvSpPr>
          <p:nvPr/>
        </p:nvSpPr>
        <p:spPr>
          <a:xfrm>
            <a:off x="4435395" y="144849"/>
            <a:ext cx="4192138" cy="438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/>
              <a:t>Marché des </a:t>
            </a:r>
            <a:r>
              <a:rPr lang="en-US" altLang="zh-CN" sz="3200" dirty="0">
                <a:solidFill>
                  <a:srgbClr val="C00000"/>
                </a:solidFill>
              </a:rPr>
              <a:t>fleurs</a:t>
            </a:r>
          </a:p>
        </p:txBody>
      </p:sp>
    </p:spTree>
    <p:extLst>
      <p:ext uri="{BB962C8B-B14F-4D97-AF65-F5344CB8AC3E}">
        <p14:creationId xmlns:p14="http://schemas.microsoft.com/office/powerpoint/2010/main" val="245816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烟花运动反抗有效   多地政府春节有条件松绑施放爆竹">
            <a:extLst>
              <a:ext uri="{FF2B5EF4-FFF2-40B4-BE49-F238E27FC236}">
                <a16:creationId xmlns:a16="http://schemas.microsoft.com/office/drawing/2014/main" id="{54D70FA7-4944-DA65-7984-AD3D53F0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7" y="4492566"/>
            <a:ext cx="3151919" cy="20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北京一家烟花爆竹店（美联社）">
            <a:extLst>
              <a:ext uri="{FF2B5EF4-FFF2-40B4-BE49-F238E27FC236}">
                <a16:creationId xmlns:a16="http://schemas.microsoft.com/office/drawing/2014/main" id="{2174BA21-C67D-437E-5606-F6975C19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57" y="1222375"/>
            <a:ext cx="2464790" cy="157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好消息！已有两地宣布春节可燃放烟花爆竹，其他城市会跟上吗？_手机搜狐网">
            <a:extLst>
              <a:ext uri="{FF2B5EF4-FFF2-40B4-BE49-F238E27FC236}">
                <a16:creationId xmlns:a16="http://schemas.microsoft.com/office/drawing/2014/main" id="{82286D2E-C08B-DD5E-1918-CBA00D1E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3" y="1854200"/>
            <a:ext cx="3179454" cy="229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4C3A421-142D-B7A9-81C1-91E6988B1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06" y="2867092"/>
            <a:ext cx="3141753" cy="20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ed rope on the ground&#10;&#10;Description automatically generated">
            <a:extLst>
              <a:ext uri="{FF2B5EF4-FFF2-40B4-BE49-F238E27FC236}">
                <a16:creationId xmlns:a16="http://schemas.microsoft.com/office/drawing/2014/main" id="{2A686D41-673C-5388-8928-7722440CF6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52" y="1930039"/>
            <a:ext cx="1686002" cy="2997922"/>
          </a:xfrm>
          <a:prstGeom prst="rect">
            <a:avLst/>
          </a:prstGeom>
        </p:spPr>
      </p:pic>
      <p:sp>
        <p:nvSpPr>
          <p:cNvPr id="6" name="Subtitle 16">
            <a:extLst>
              <a:ext uri="{FF2B5EF4-FFF2-40B4-BE49-F238E27FC236}">
                <a16:creationId xmlns:a16="http://schemas.microsoft.com/office/drawing/2014/main" id="{601C32F9-20F6-48D5-F812-72352EE7A781}"/>
              </a:ext>
            </a:extLst>
          </p:cNvPr>
          <p:cNvSpPr txBox="1">
            <a:spLocks/>
          </p:cNvSpPr>
          <p:nvPr/>
        </p:nvSpPr>
        <p:spPr>
          <a:xfrm>
            <a:off x="4211519" y="144849"/>
            <a:ext cx="4478866" cy="438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 err="1">
                <a:solidFill>
                  <a:srgbClr val="C00000"/>
                </a:solidFill>
              </a:rPr>
              <a:t>Feux</a:t>
            </a:r>
            <a:r>
              <a:rPr lang="en-US" altLang="zh-CN" sz="3200" dirty="0"/>
              <a:t> </a:t>
            </a:r>
            <a:r>
              <a:rPr lang="en-GB" altLang="zh-CN" sz="3200" dirty="0" err="1"/>
              <a:t>d’artifice</a:t>
            </a:r>
            <a:r>
              <a:rPr lang="en-GB" altLang="zh-CN" sz="3200" dirty="0"/>
              <a:t> &amp; </a:t>
            </a:r>
            <a:r>
              <a:rPr lang="en-GB" altLang="zh-CN" sz="3200" dirty="0" err="1">
                <a:solidFill>
                  <a:srgbClr val="C00000"/>
                </a:solidFill>
              </a:rPr>
              <a:t>Pétards</a:t>
            </a:r>
            <a:endParaRPr lang="en-US" altLang="zh-CN" sz="3200" dirty="0">
              <a:solidFill>
                <a:srgbClr val="C00000"/>
              </a:solidFill>
            </a:endParaRPr>
          </a:p>
        </p:txBody>
      </p:sp>
      <p:pic>
        <p:nvPicPr>
          <p:cNvPr id="11" name="炮仗">
            <a:hlinkClick r:id="" action="ppaction://media"/>
            <a:extLst>
              <a:ext uri="{FF2B5EF4-FFF2-40B4-BE49-F238E27FC236}">
                <a16:creationId xmlns:a16="http://schemas.microsoft.com/office/drawing/2014/main" id="{D463F4F6-C7BC-7323-3E72-F5C8C4BB1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35017" y="491067"/>
            <a:ext cx="345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23087-7C49-2B08-B710-3DDE8890E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38" y="1052675"/>
            <a:ext cx="3327536" cy="1819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1BC4FE-0BC7-0AF9-7011-899ACAB35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8" y="3088142"/>
            <a:ext cx="3182364" cy="1841413"/>
          </a:xfrm>
          <a:prstGeom prst="rect">
            <a:avLst/>
          </a:prstGeom>
        </p:spPr>
      </p:pic>
      <p:sp>
        <p:nvSpPr>
          <p:cNvPr id="17" name="Subtitle 16">
            <a:extLst>
              <a:ext uri="{FF2B5EF4-FFF2-40B4-BE49-F238E27FC236}">
                <a16:creationId xmlns:a16="http://schemas.microsoft.com/office/drawing/2014/main" id="{6125E05F-3B41-141A-B26A-02EC3B63E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549"/>
            <a:ext cx="4197773" cy="438303"/>
          </a:xfrm>
        </p:spPr>
        <p:txBody>
          <a:bodyPr>
            <a:noAutofit/>
          </a:bodyPr>
          <a:lstStyle/>
          <a:p>
            <a:pPr algn="l"/>
            <a:r>
              <a:rPr lang="en-US" altLang="zh-CN" sz="3200" dirty="0" err="1"/>
              <a:t>Lanterne</a:t>
            </a:r>
            <a:r>
              <a:rPr lang="en-US" altLang="zh-CN" sz="3200" dirty="0"/>
              <a:t> de </a:t>
            </a:r>
            <a:r>
              <a:rPr lang="en-US" altLang="zh-CN" sz="3200" dirty="0" err="1">
                <a:solidFill>
                  <a:srgbClr val="C00000"/>
                </a:solidFill>
              </a:rPr>
              <a:t>poisson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  <a:r>
              <a:rPr lang="en-GB" altLang="zh-CN" sz="3200" dirty="0">
                <a:solidFill>
                  <a:srgbClr val="C00000"/>
                </a:solidFill>
              </a:rPr>
              <a:t>&amp; Danse du lion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946776FA-258F-62FD-CA7D-935FCD85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63" y="1613972"/>
            <a:ext cx="3788075" cy="252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group of people in a courtyard&#10;&#10;Description automatically generated">
            <a:extLst>
              <a:ext uri="{FF2B5EF4-FFF2-40B4-BE49-F238E27FC236}">
                <a16:creationId xmlns:a16="http://schemas.microsoft.com/office/drawing/2014/main" id="{3EB5716A-950D-124F-AAAF-389BEA4E93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07" y="3897719"/>
            <a:ext cx="2096224" cy="2795511"/>
          </a:xfrm>
          <a:prstGeom prst="rect">
            <a:avLst/>
          </a:prstGeom>
        </p:spPr>
      </p:pic>
      <p:pic>
        <p:nvPicPr>
          <p:cNvPr id="24" name="纪录片--国家级非物质文化遗产“广东醒狮”，浓浓的中国味道！ - 1.非遗纪录片--广东醒狮(Av892543044,P1).mp4_20240211_194836">
            <a:hlinkClick r:id="" action="ppaction://media"/>
            <a:extLst>
              <a:ext uri="{FF2B5EF4-FFF2-40B4-BE49-F238E27FC236}">
                <a16:creationId xmlns:a16="http://schemas.microsoft.com/office/drawing/2014/main" id="{2BD8CACF-697C-84F0-A229-E3DD25210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41199" y="238700"/>
            <a:ext cx="5270529" cy="2964673"/>
          </a:xfrm>
          <a:prstGeom prst="rect">
            <a:avLst/>
          </a:prstGeom>
        </p:spPr>
      </p:pic>
      <p:pic>
        <p:nvPicPr>
          <p:cNvPr id="25" name="《原神》2023新春短片-「鱼灯」 - 1.《原神》2023新春短片-「鱼灯」(Av393084006,P1).mp4_20240211_195421">
            <a:hlinkClick r:id="" action="ppaction://media"/>
            <a:extLst>
              <a:ext uri="{FF2B5EF4-FFF2-40B4-BE49-F238E27FC236}">
                <a16:creationId xmlns:a16="http://schemas.microsoft.com/office/drawing/2014/main" id="{D7F5EF6C-8746-3BB3-0AC6-EBAE572D570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594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27121" y="3496981"/>
            <a:ext cx="6750959" cy="31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2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7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41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10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76</Words>
  <Application>Microsoft Office PowerPoint</Application>
  <PresentationFormat>Widescreen</PresentationFormat>
  <Paragraphs>27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Theme</vt:lpstr>
      <vt:lpstr>Nouvel An Chinois (Fête du Printemp 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Yann</dc:creator>
  <cp:lastModifiedBy>YANG Yann</cp:lastModifiedBy>
  <cp:revision>40</cp:revision>
  <dcterms:created xsi:type="dcterms:W3CDTF">2024-02-11T16:55:00Z</dcterms:created>
  <dcterms:modified xsi:type="dcterms:W3CDTF">2024-02-11T19:00:04Z</dcterms:modified>
</cp:coreProperties>
</file>